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D246252-87C3-4C93-91DF-7B94B3F0E139}">
          <p14:sldIdLst>
            <p14:sldId id="261"/>
            <p14:sldId id="263"/>
          </p14:sldIdLst>
        </p14:section>
        <p14:section name="Section sans titre" id="{8469E8DE-3444-4F16-99C7-0DE4A286C2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422639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275220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381043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84879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149871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D8DC79D-FCA3-4B0A-880C-36C2A3ED6A88}" type="datetimeFigureOut">
              <a:rPr lang="fr-FR" smtClean="0"/>
              <a:t>25/09/2019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27425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D8DC79D-FCA3-4B0A-880C-36C2A3ED6A88}" type="datetimeFigureOut">
              <a:rPr lang="fr-FR" smtClean="0"/>
              <a:t>25/09/2019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123990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D8DC79D-FCA3-4B0A-880C-36C2A3ED6A88}" type="datetimeFigureOut">
              <a:rPr lang="fr-FR" smtClean="0"/>
              <a:t>25/09/2019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327778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D8DC79D-FCA3-4B0A-880C-36C2A3ED6A88}" type="datetimeFigureOut">
              <a:rPr lang="fr-FR" smtClean="0"/>
              <a:t>25/09/2019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420699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D8DC79D-FCA3-4B0A-880C-36C2A3ED6A88}" type="datetimeFigureOut">
              <a:rPr lang="fr-FR" smtClean="0"/>
              <a:t>25/09/2019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329068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D8DC79D-FCA3-4B0A-880C-36C2A3ED6A88}" type="datetimeFigureOut">
              <a:rPr lang="fr-FR" smtClean="0"/>
              <a:t>25/09/2019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E5B9C8B-110D-41B5-A8B9-1346D9234624}" type="slidenum">
              <a:rPr lang="fr-FR" smtClean="0"/>
              <a:t>‹N°›</a:t>
            </a:fld>
            <a:endParaRPr lang="fr-FR"/>
          </a:p>
        </p:txBody>
      </p:sp>
    </p:spTree>
    <p:extLst>
      <p:ext uri="{BB962C8B-B14F-4D97-AF65-F5344CB8AC3E}">
        <p14:creationId xmlns:p14="http://schemas.microsoft.com/office/powerpoint/2010/main" val="117996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DC79D-FCA3-4B0A-880C-36C2A3ED6A88}" type="datetimeFigureOut">
              <a:rPr lang="fr-FR" smtClean="0"/>
              <a:t>25/09/2019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B9C8B-110D-41B5-A8B9-1346D9234624}" type="slidenum">
              <a:rPr lang="fr-FR" smtClean="0"/>
              <a:t>‹N°›</a:t>
            </a:fld>
            <a:endParaRPr lang="fr-FR"/>
          </a:p>
        </p:txBody>
      </p:sp>
    </p:spTree>
    <p:extLst>
      <p:ext uri="{BB962C8B-B14F-4D97-AF65-F5344CB8AC3E}">
        <p14:creationId xmlns:p14="http://schemas.microsoft.com/office/powerpoint/2010/main" val="210116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ipaco.fr/"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49706" y="5494101"/>
            <a:ext cx="5572872" cy="923330"/>
          </a:xfrm>
          <a:prstGeom prst="rect">
            <a:avLst/>
          </a:prstGeom>
          <a:noFill/>
          <a:ln>
            <a:solidFill>
              <a:schemeClr val="tx1"/>
            </a:solidFill>
          </a:ln>
        </p:spPr>
        <p:txBody>
          <a:bodyPr wrap="none" rtlCol="0">
            <a:spAutoFit/>
          </a:bodyPr>
          <a:lstStyle/>
          <a:p>
            <a:r>
              <a:rPr lang="fr-FR" dirty="0" smtClean="0"/>
              <a:t>La photo contient plusieurs points lumineux dans le ciel</a:t>
            </a:r>
          </a:p>
          <a:p>
            <a:r>
              <a:rPr lang="fr-FR" dirty="0" smtClean="0"/>
              <a:t>- les 2 PANS signalés par le témoin: PAN1 noté P1 et PAN2</a:t>
            </a:r>
          </a:p>
          <a:p>
            <a:r>
              <a:rPr lang="fr-FR" dirty="0" smtClean="0"/>
              <a:t>- et aussi d’autres points P2,P3,P4 </a:t>
            </a:r>
            <a:endParaRPr lang="fr-FR" dirty="0"/>
          </a:p>
        </p:txBody>
      </p:sp>
      <p:sp>
        <p:nvSpPr>
          <p:cNvPr id="33" name="ZoneTexte 32"/>
          <p:cNvSpPr txBox="1"/>
          <p:nvPr/>
        </p:nvSpPr>
        <p:spPr>
          <a:xfrm>
            <a:off x="6385468" y="5217102"/>
            <a:ext cx="5295992" cy="1477328"/>
          </a:xfrm>
          <a:prstGeom prst="rect">
            <a:avLst/>
          </a:prstGeom>
          <a:noFill/>
          <a:ln>
            <a:solidFill>
              <a:schemeClr val="tx1"/>
            </a:solidFill>
          </a:ln>
        </p:spPr>
        <p:txBody>
          <a:bodyPr wrap="square" rtlCol="0">
            <a:spAutoFit/>
          </a:bodyPr>
          <a:lstStyle/>
          <a:p>
            <a:r>
              <a:rPr lang="fr-FR" dirty="0" smtClean="0"/>
              <a:t>On montre en planche suivante que les points P1,P2,P3, P4 sont des reflets </a:t>
            </a:r>
            <a:r>
              <a:rPr lang="fr-FR" dirty="0" smtClean="0"/>
              <a:t>créés</a:t>
            </a:r>
            <a:endParaRPr lang="fr-FR" dirty="0" smtClean="0"/>
          </a:p>
          <a:p>
            <a:r>
              <a:rPr lang="fr-FR" dirty="0" smtClean="0"/>
              <a:t> par l’appareil photo à partir des lampadaires L1, L2,L3,L4. </a:t>
            </a:r>
            <a:r>
              <a:rPr lang="fr-FR" b="1" dirty="0" smtClean="0"/>
              <a:t>Donc le PAN1 n’a pas été vu par le témoin.</a:t>
            </a:r>
          </a:p>
          <a:p>
            <a:r>
              <a:rPr lang="fr-FR" dirty="0" smtClean="0"/>
              <a:t>Par contre PAN2 n’est pas un reflet</a:t>
            </a:r>
            <a:endParaRPr lang="fr-FR" dirty="0"/>
          </a:p>
        </p:txBody>
      </p:sp>
      <p:pic>
        <p:nvPicPr>
          <p:cNvPr id="34" name="Image 33"/>
          <p:cNvPicPr>
            <a:picLocks noChangeAspect="1"/>
          </p:cNvPicPr>
          <p:nvPr/>
        </p:nvPicPr>
        <p:blipFill>
          <a:blip r:embed="rId2"/>
          <a:stretch>
            <a:fillRect/>
          </a:stretch>
        </p:blipFill>
        <p:spPr>
          <a:xfrm>
            <a:off x="414402" y="141116"/>
            <a:ext cx="10510773" cy="5005913"/>
          </a:xfrm>
          <a:prstGeom prst="rect">
            <a:avLst/>
          </a:prstGeom>
        </p:spPr>
      </p:pic>
    </p:spTree>
    <p:extLst>
      <p:ext uri="{BB962C8B-B14F-4D97-AF65-F5344CB8AC3E}">
        <p14:creationId xmlns:p14="http://schemas.microsoft.com/office/powerpoint/2010/main" val="318156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36040" y="221322"/>
            <a:ext cx="9603571" cy="4882352"/>
          </a:xfrm>
          <a:prstGeom prst="rect">
            <a:avLst/>
          </a:prstGeom>
        </p:spPr>
      </p:pic>
      <p:sp>
        <p:nvSpPr>
          <p:cNvPr id="4" name="ZoneTexte 3"/>
          <p:cNvSpPr txBox="1"/>
          <p:nvPr/>
        </p:nvSpPr>
        <p:spPr>
          <a:xfrm>
            <a:off x="711817" y="5103674"/>
            <a:ext cx="9927794" cy="1569660"/>
          </a:xfrm>
          <a:prstGeom prst="rect">
            <a:avLst/>
          </a:prstGeom>
          <a:noFill/>
          <a:ln>
            <a:solidFill>
              <a:schemeClr val="tx1"/>
            </a:solidFill>
          </a:ln>
        </p:spPr>
        <p:txBody>
          <a:bodyPr wrap="square" rtlCol="0">
            <a:spAutoFit/>
          </a:bodyPr>
          <a:lstStyle/>
          <a:p>
            <a:r>
              <a:rPr lang="fr-FR" sz="1600" dirty="0" smtClean="0"/>
              <a:t>Les reflets sont produits par des sources lumineuses fortes qui font des répliques en symétrie du centre optique de l’objectif. Cet axe (convergence des traits blancs) n’est pas toujours exactement le centre géométrique de </a:t>
            </a:r>
            <a:r>
              <a:rPr lang="fr-FR" sz="1600" dirty="0"/>
              <a:t>l’image </a:t>
            </a:r>
            <a:r>
              <a:rPr lang="fr-FR" sz="1600" dirty="0" smtClean="0"/>
              <a:t>(convergence </a:t>
            </a:r>
            <a:r>
              <a:rPr lang="fr-FR" sz="1600" dirty="0"/>
              <a:t>des traits </a:t>
            </a:r>
            <a:r>
              <a:rPr lang="fr-FR" sz="1600" dirty="0" smtClean="0"/>
              <a:t>rouges). L’outil d’analyse  (</a:t>
            </a:r>
            <a:r>
              <a:rPr lang="fr-FR" sz="1600" dirty="0" err="1" smtClean="0"/>
              <a:t>co</a:t>
            </a:r>
            <a:r>
              <a:rPr lang="fr-FR" sz="1600" dirty="0" smtClean="0"/>
              <a:t>)développé par le GEIPAN </a:t>
            </a:r>
            <a:r>
              <a:rPr lang="fr-FR" sz="1400" dirty="0" smtClean="0"/>
              <a:t>(</a:t>
            </a:r>
            <a:r>
              <a:rPr lang="fr-FR" sz="1400" dirty="0" smtClean="0">
                <a:hlinkClick r:id="rId3"/>
              </a:rPr>
              <a:t>www.ipaco.fr</a:t>
            </a:r>
            <a:r>
              <a:rPr lang="fr-FR" sz="1400" dirty="0" smtClean="0"/>
              <a:t>) </a:t>
            </a:r>
            <a:r>
              <a:rPr lang="fr-FR" sz="1600" dirty="0" smtClean="0"/>
              <a:t>permet de rechercher la position du centre optique au voisinage du centre géométrique. Le fait qu’il existe une position où l’on constate que plusieurs lumières fortes ont des répliques en symétrie d’un même point central atteste que ce point central est l’axe optique et que ces répliques sont des reflets créés par l’objectif.</a:t>
            </a:r>
            <a:endParaRPr lang="fr-FR" sz="1600" dirty="0"/>
          </a:p>
        </p:txBody>
      </p:sp>
    </p:spTree>
    <p:extLst>
      <p:ext uri="{BB962C8B-B14F-4D97-AF65-F5344CB8AC3E}">
        <p14:creationId xmlns:p14="http://schemas.microsoft.com/office/powerpoint/2010/main" val="18658012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183</Words>
  <Application>Microsoft Office PowerPoint</Application>
  <PresentationFormat>Grand écran</PresentationFormat>
  <Paragraphs>7</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CNES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Aguttes Jean-Paul</dc:creator>
  <cp:lastModifiedBy>Desvignes Mary-Pierre (DSI)</cp:lastModifiedBy>
  <cp:revision>30</cp:revision>
  <dcterms:created xsi:type="dcterms:W3CDTF">2019-09-11T13:38:26Z</dcterms:created>
  <dcterms:modified xsi:type="dcterms:W3CDTF">2019-09-25T09:06:26Z</dcterms:modified>
</cp:coreProperties>
</file>